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78" r:id="rId3"/>
    <p:sldId id="279" r:id="rId4"/>
    <p:sldId id="322" r:id="rId5"/>
    <p:sldId id="309" r:id="rId6"/>
    <p:sldId id="323" r:id="rId7"/>
    <p:sldId id="311" r:id="rId8"/>
    <p:sldId id="324" r:id="rId9"/>
    <p:sldId id="325" r:id="rId10"/>
    <p:sldId id="315" r:id="rId11"/>
    <p:sldId id="312" r:id="rId12"/>
    <p:sldId id="316" r:id="rId13"/>
    <p:sldId id="317" r:id="rId14"/>
    <p:sldId id="318" r:id="rId15"/>
    <p:sldId id="319" r:id="rId16"/>
    <p:sldId id="320" r:id="rId17"/>
    <p:sldId id="297" r:id="rId18"/>
    <p:sldId id="326" r:id="rId19"/>
    <p:sldId id="313" r:id="rId20"/>
    <p:sldId id="283" r:id="rId21"/>
    <p:sldId id="321" r:id="rId22"/>
    <p:sldId id="286" r:id="rId23"/>
  </p:sldIdLst>
  <p:sldSz cx="9145588" cy="6840538"/>
  <p:notesSz cx="6858000" cy="9144000"/>
  <p:defaultTextStyle>
    <a:defPPr>
      <a:defRPr lang="ru-RU"/>
    </a:defPPr>
    <a:lvl1pPr marL="0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3637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67273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50910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34546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18183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01819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685456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069092" algn="l" defTabSz="76727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2A82C4B-AF0A-45F5-80CC-F3553FFA7DD1}">
          <p14:sldIdLst>
            <p14:sldId id="256"/>
            <p14:sldId id="278"/>
            <p14:sldId id="279"/>
            <p14:sldId id="322"/>
            <p14:sldId id="309"/>
            <p14:sldId id="323"/>
            <p14:sldId id="311"/>
            <p14:sldId id="324"/>
            <p14:sldId id="325"/>
            <p14:sldId id="315"/>
            <p14:sldId id="312"/>
            <p14:sldId id="316"/>
            <p14:sldId id="317"/>
            <p14:sldId id="318"/>
            <p14:sldId id="319"/>
            <p14:sldId id="320"/>
            <p14:sldId id="297"/>
            <p14:sldId id="326"/>
            <p14:sldId id="313"/>
            <p14:sldId id="283"/>
            <p14:sldId id="321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28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Стиль из темы 2 -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9" autoAdjust="0"/>
    <p:restoredTop sz="93409" autoAdjust="0"/>
  </p:normalViewPr>
  <p:slideViewPr>
    <p:cSldViewPr snapToGrid="0">
      <p:cViewPr varScale="1">
        <p:scale>
          <a:sx n="122" d="100"/>
          <a:sy n="122" d="100"/>
        </p:scale>
        <p:origin x="440" y="200"/>
      </p:cViewPr>
      <p:guideLst>
        <p:guide orient="horz" pos="2155"/>
        <p:guide pos="28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EC0BE305-0BA1-4883-A042-73B41FAE65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6CF63D-91A8-4CC0-91D5-C87D8F1DFC29}" type="datetimeFigureOut">
              <a:rPr lang="ru-RU" smtClean="0"/>
              <a:t>28.04.2022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844A594-E8CB-4B0A-BC1D-ED4BD84F90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846D6AB-06B2-4C1C-B08D-E9FAFD5C1F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ABD56-B648-46B5-83BC-B7951B734C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62930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7-15T13:29:00.856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7-15T13:29:29.720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A46160-79D7-494A-95F5-9EAD0A48793D}" type="datetimeFigureOut">
              <a:rPr lang="ru-RU" smtClean="0"/>
              <a:t>28.04.2022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65250" y="1143000"/>
            <a:ext cx="4127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E31EDB-FA27-422B-95D0-0B4F0FEEB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3603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3637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67273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50910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34546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18183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01819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685456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069092" algn="l" defTabSz="767273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65250" y="1143000"/>
            <a:ext cx="41275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E31EDB-FA27-422B-95D0-0B4F0FEEB43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931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4BD269-D64B-4B80-9EE0-CA705938C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199" y="1119507"/>
            <a:ext cx="6859191" cy="238152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E1B6DF8-481B-4BC4-8168-436B83229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199" y="3592866"/>
            <a:ext cx="6859191" cy="1651546"/>
          </a:xfrm>
        </p:spPr>
        <p:txBody>
          <a:bodyPr/>
          <a:lstStyle>
            <a:lvl1pPr marL="0" indent="0" algn="ctr">
              <a:buNone/>
              <a:defRPr sz="2000"/>
            </a:lvl1pPr>
            <a:lvl2pPr marL="383634" indent="0" algn="ctr">
              <a:buNone/>
              <a:defRPr sz="1700"/>
            </a:lvl2pPr>
            <a:lvl3pPr marL="767267" indent="0" algn="ctr">
              <a:buNone/>
              <a:defRPr sz="1500"/>
            </a:lvl3pPr>
            <a:lvl4pPr marL="1150901" indent="0" algn="ctr">
              <a:buNone/>
              <a:defRPr sz="1300"/>
            </a:lvl4pPr>
            <a:lvl5pPr marL="1534534" indent="0" algn="ctr">
              <a:buNone/>
              <a:defRPr sz="1300"/>
            </a:lvl5pPr>
            <a:lvl6pPr marL="1918168" indent="0" algn="ctr">
              <a:buNone/>
              <a:defRPr sz="1300"/>
            </a:lvl6pPr>
            <a:lvl7pPr marL="2301801" indent="0" algn="ctr">
              <a:buNone/>
              <a:defRPr sz="1300"/>
            </a:lvl7pPr>
            <a:lvl8pPr marL="2685435" indent="0" algn="ctr">
              <a:buNone/>
              <a:defRPr sz="1300"/>
            </a:lvl8pPr>
            <a:lvl9pPr marL="3069068" indent="0" algn="ctr">
              <a:buNone/>
              <a:defRPr sz="13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FB7368-CCA0-41EC-AB38-A8BC147D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651C-A03D-483A-AD31-FFB9A9E60656}" type="datetime1">
              <a:rPr lang="ru-RU" smtClean="0"/>
              <a:t>28.04.2022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000025-F268-48F9-BEBD-D700930C4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D1C13F-7EDA-460C-8824-E8E995B82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5569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DEFA68-2996-4D9B-8537-D2ECEFC8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1DD7D7-45F8-4718-B7B4-1E7DF5C29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8BAAE7-2B6E-4B82-BAE4-68169259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C9F4-7AC2-4BD8-B778-8544D7F330C3}" type="datetime1">
              <a:rPr lang="ru-RU" smtClean="0"/>
              <a:t>28.04.2022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170774-F656-4713-9892-B2942A60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118CF0-1E44-4C21-B811-97506BFA0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902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1C7FD10-8038-4C3F-8839-C6841F4247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4813" y="364195"/>
            <a:ext cx="1972017" cy="579704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982893-E29A-4975-9F29-18E142F2F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759" y="364195"/>
            <a:ext cx="5801732" cy="579704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1CF8C5-2AB5-4500-9D47-C50E3123F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6CB3-568E-47AE-B665-AD55DBA71C55}" type="datetime1">
              <a:rPr lang="ru-RU" smtClean="0"/>
              <a:t>28.04.2022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A9C9F2-D440-4764-82DD-289CDA363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FE100F-A583-44C4-A335-FAE839E56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519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19FD25-9CE4-4FDD-A301-70AC797B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D44A9A-9BF7-473C-B1E8-A3B43AC89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8CC26B-53AE-40EE-A85C-2EC9194E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7B06DDE-E143-4868-A50B-28FE5874951D}" type="datetime1">
              <a:rPr lang="ru-RU" smtClean="0"/>
              <a:t>28.04.2022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D13E96-36D8-4AF1-976D-07856922E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AE184D-9A85-488E-9031-0F28ABC9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439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4A26D-F1D2-4A87-9EDD-EC14671A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996" y="1705387"/>
            <a:ext cx="7888070" cy="2845473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4188FD-427F-4C60-8ABE-E13866943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996" y="4577780"/>
            <a:ext cx="7888070" cy="149636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363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6726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50901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534534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918168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301801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8543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069068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E1854A-2460-4697-9C9E-CC914E4AA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25229" y="6267744"/>
            <a:ext cx="606453" cy="364195"/>
          </a:xfrm>
        </p:spPr>
        <p:txBody>
          <a:bodyPr/>
          <a:lstStyle>
            <a:lvl1pPr algn="l"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9D7BF6-3F62-4889-97F0-07DE7A19119D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816" y="6165988"/>
            <a:ext cx="1941314" cy="44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69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C2E2D0-EC5C-4BA3-B5BB-71296C9F6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CFA13B-BF90-4CA6-8F75-6DCE08C21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760" y="1820978"/>
            <a:ext cx="3886875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B7EDCB3-2727-418A-9C86-443499D91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955" y="1820978"/>
            <a:ext cx="3886875" cy="43402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341AF8-DECE-4176-912C-A75A175C3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A4EB-9863-4FCB-B323-57E061AF94B9}" type="datetime1">
              <a:rPr lang="ru-RU" smtClean="0"/>
              <a:t>28.04.2022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8EDDB9-60A4-47F2-966C-0195B6954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4FF62C-3CFA-47D0-9D21-463A0BB1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1926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D24B19-6C0B-4720-A3D8-F60D9C8CD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50" y="364196"/>
            <a:ext cx="7888070" cy="1322188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8C2CC8-966D-4092-9BAA-8404CB53B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951" y="1676882"/>
            <a:ext cx="3869012" cy="8218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3634" indent="0">
              <a:buNone/>
              <a:defRPr sz="1700" b="1"/>
            </a:lvl2pPr>
            <a:lvl3pPr marL="767267" indent="0">
              <a:buNone/>
              <a:defRPr sz="1500" b="1"/>
            </a:lvl3pPr>
            <a:lvl4pPr marL="1150901" indent="0">
              <a:buNone/>
              <a:defRPr sz="1300" b="1"/>
            </a:lvl4pPr>
            <a:lvl5pPr marL="1534534" indent="0">
              <a:buNone/>
              <a:defRPr sz="1300" b="1"/>
            </a:lvl5pPr>
            <a:lvl6pPr marL="1918168" indent="0">
              <a:buNone/>
              <a:defRPr sz="1300" b="1"/>
            </a:lvl6pPr>
            <a:lvl7pPr marL="2301801" indent="0">
              <a:buNone/>
              <a:defRPr sz="1300" b="1"/>
            </a:lvl7pPr>
            <a:lvl8pPr marL="2685435" indent="0">
              <a:buNone/>
              <a:defRPr sz="1300" b="1"/>
            </a:lvl8pPr>
            <a:lvl9pPr marL="3069068" indent="0">
              <a:buNone/>
              <a:defRPr sz="13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131348-ECF7-4EF2-9827-181DEA199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51" y="2498697"/>
            <a:ext cx="3869012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8BCD4D-229F-46D7-B858-4112B1796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954" y="1676882"/>
            <a:ext cx="3888066" cy="8218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3634" indent="0">
              <a:buNone/>
              <a:defRPr sz="1700" b="1"/>
            </a:lvl2pPr>
            <a:lvl3pPr marL="767267" indent="0">
              <a:buNone/>
              <a:defRPr sz="1500" b="1"/>
            </a:lvl3pPr>
            <a:lvl4pPr marL="1150901" indent="0">
              <a:buNone/>
              <a:defRPr sz="1300" b="1"/>
            </a:lvl4pPr>
            <a:lvl5pPr marL="1534534" indent="0">
              <a:buNone/>
              <a:defRPr sz="1300" b="1"/>
            </a:lvl5pPr>
            <a:lvl6pPr marL="1918168" indent="0">
              <a:buNone/>
              <a:defRPr sz="1300" b="1"/>
            </a:lvl6pPr>
            <a:lvl7pPr marL="2301801" indent="0">
              <a:buNone/>
              <a:defRPr sz="1300" b="1"/>
            </a:lvl7pPr>
            <a:lvl8pPr marL="2685435" indent="0">
              <a:buNone/>
              <a:defRPr sz="1300" b="1"/>
            </a:lvl8pPr>
            <a:lvl9pPr marL="3069068" indent="0">
              <a:buNone/>
              <a:defRPr sz="13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85B1D48-EA62-4709-9923-B3B07EEE5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954" y="2498697"/>
            <a:ext cx="3888066" cy="36752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DB88097-F08C-4C70-A4FC-DF2DC4F2C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73F30-1746-4E27-BD7E-CAC5D8B8E376}" type="datetime1">
              <a:rPr lang="ru-RU" smtClean="0"/>
              <a:t>28.04.2022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276F34F-5C04-4A33-ADFC-40FBB2629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2FE4051-7EE1-4FD0-AC8B-688AD3D0B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607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F85B5-DB4A-433F-B451-1F96E9D23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B66C6E8-3F24-4FB4-8043-4268D9D2C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DE716-9155-4F53-9A9F-155A557D8E17}" type="datetime1">
              <a:rPr lang="ru-RU" smtClean="0"/>
              <a:t>28.04.2022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FCA973D-19D5-4CEF-84C9-DAF847A4F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5B6E7A-1053-4975-A74B-F65EB9211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1897FB78-A72D-44C9-8409-41F6B78B4D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70798" y="1757638"/>
            <a:ext cx="685919" cy="912072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133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B24601-045C-4C67-83DC-48A5D7DC0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373DD-91CD-44C6-9B1E-07AB72EADE6C}" type="datetime1">
              <a:rPr lang="ru-RU" smtClean="0"/>
              <a:t>28.04.2022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746693-0D9D-433A-BDC6-FCEE4D7CE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966D0A-D8D1-4795-8FDA-C6FD223C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614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50F581-4CC2-4AFC-BD34-3068A5ADF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52" y="456036"/>
            <a:ext cx="2949690" cy="1596126"/>
          </a:xfrm>
        </p:spPr>
        <p:txBody>
          <a:bodyPr anchor="b"/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E1E1DF-744B-4173-ADF8-D595D10B6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8067" y="984911"/>
            <a:ext cx="4629954" cy="4861216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77EC8F-79D9-47CD-A1B2-E46028F5C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952" y="2052163"/>
            <a:ext cx="2949690" cy="3801883"/>
          </a:xfrm>
        </p:spPr>
        <p:txBody>
          <a:bodyPr/>
          <a:lstStyle>
            <a:lvl1pPr marL="0" indent="0">
              <a:buNone/>
              <a:defRPr sz="1300"/>
            </a:lvl1pPr>
            <a:lvl2pPr marL="383634" indent="0">
              <a:buNone/>
              <a:defRPr sz="1200"/>
            </a:lvl2pPr>
            <a:lvl3pPr marL="767267" indent="0">
              <a:buNone/>
              <a:defRPr sz="1000"/>
            </a:lvl3pPr>
            <a:lvl4pPr marL="1150901" indent="0">
              <a:buNone/>
              <a:defRPr sz="800"/>
            </a:lvl4pPr>
            <a:lvl5pPr marL="1534534" indent="0">
              <a:buNone/>
              <a:defRPr sz="800"/>
            </a:lvl5pPr>
            <a:lvl6pPr marL="1918168" indent="0">
              <a:buNone/>
              <a:defRPr sz="800"/>
            </a:lvl6pPr>
            <a:lvl7pPr marL="2301801" indent="0">
              <a:buNone/>
              <a:defRPr sz="800"/>
            </a:lvl7pPr>
            <a:lvl8pPr marL="2685435" indent="0">
              <a:buNone/>
              <a:defRPr sz="800"/>
            </a:lvl8pPr>
            <a:lvl9pPr marL="3069068" indent="0">
              <a:buNone/>
              <a:defRPr sz="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74E4BFB-4A9A-4BB6-9C21-47D43253B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51A7D-8409-45F1-8ED7-153B2E9D050F}" type="datetime1">
              <a:rPr lang="ru-RU" smtClean="0"/>
              <a:t>28.04.2022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2DCF0B-FD82-4F2D-9E58-0AF4F8E20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9367F9F-5F9D-40B5-9A64-673EE8B8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356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1943A2-37B1-44B6-88DF-8678DF2A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52" y="456036"/>
            <a:ext cx="2949690" cy="1596126"/>
          </a:xfrm>
        </p:spPr>
        <p:txBody>
          <a:bodyPr anchor="b"/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247A807-2A88-4DEC-A7D8-96280DE2F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8067" y="984911"/>
            <a:ext cx="4629954" cy="4861216"/>
          </a:xfrm>
        </p:spPr>
        <p:txBody>
          <a:bodyPr/>
          <a:lstStyle>
            <a:lvl1pPr marL="0" indent="0">
              <a:buNone/>
              <a:defRPr sz="2700"/>
            </a:lvl1pPr>
            <a:lvl2pPr marL="383634" indent="0">
              <a:buNone/>
              <a:defRPr sz="2300"/>
            </a:lvl2pPr>
            <a:lvl3pPr marL="767267" indent="0">
              <a:buNone/>
              <a:defRPr sz="2000"/>
            </a:lvl3pPr>
            <a:lvl4pPr marL="1150901" indent="0">
              <a:buNone/>
              <a:defRPr sz="1700"/>
            </a:lvl4pPr>
            <a:lvl5pPr marL="1534534" indent="0">
              <a:buNone/>
              <a:defRPr sz="1700"/>
            </a:lvl5pPr>
            <a:lvl6pPr marL="1918168" indent="0">
              <a:buNone/>
              <a:defRPr sz="1700"/>
            </a:lvl6pPr>
            <a:lvl7pPr marL="2301801" indent="0">
              <a:buNone/>
              <a:defRPr sz="1700"/>
            </a:lvl7pPr>
            <a:lvl8pPr marL="2685435" indent="0">
              <a:buNone/>
              <a:defRPr sz="1700"/>
            </a:lvl8pPr>
            <a:lvl9pPr marL="3069068" indent="0">
              <a:buNone/>
              <a:defRPr sz="17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A04ABA8-B9F3-42E5-92CB-E95278F84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952" y="2052163"/>
            <a:ext cx="2949690" cy="3801883"/>
          </a:xfrm>
        </p:spPr>
        <p:txBody>
          <a:bodyPr/>
          <a:lstStyle>
            <a:lvl1pPr marL="0" indent="0">
              <a:buNone/>
              <a:defRPr sz="1300"/>
            </a:lvl1pPr>
            <a:lvl2pPr marL="383634" indent="0">
              <a:buNone/>
              <a:defRPr sz="1200"/>
            </a:lvl2pPr>
            <a:lvl3pPr marL="767267" indent="0">
              <a:buNone/>
              <a:defRPr sz="1000"/>
            </a:lvl3pPr>
            <a:lvl4pPr marL="1150901" indent="0">
              <a:buNone/>
              <a:defRPr sz="800"/>
            </a:lvl4pPr>
            <a:lvl5pPr marL="1534534" indent="0">
              <a:buNone/>
              <a:defRPr sz="800"/>
            </a:lvl5pPr>
            <a:lvl6pPr marL="1918168" indent="0">
              <a:buNone/>
              <a:defRPr sz="800"/>
            </a:lvl6pPr>
            <a:lvl7pPr marL="2301801" indent="0">
              <a:buNone/>
              <a:defRPr sz="800"/>
            </a:lvl7pPr>
            <a:lvl8pPr marL="2685435" indent="0">
              <a:buNone/>
              <a:defRPr sz="800"/>
            </a:lvl8pPr>
            <a:lvl9pPr marL="3069068" indent="0">
              <a:buNone/>
              <a:defRPr sz="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39F4BB-8932-46E3-A304-9ABE2E072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8FD68-1D9B-47CC-8E1F-9EFA7E2FCDE8}" type="datetime1">
              <a:rPr lang="ru-RU" smtClean="0"/>
              <a:t>28.04.2022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A49D74-0FF2-41F1-A3D4-DC37FC37B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517693-380D-432A-82CF-9F685037B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7631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400D97-69B9-4E7D-93F9-43C5A5B65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759" y="364196"/>
            <a:ext cx="7888070" cy="1322188"/>
          </a:xfrm>
          <a:prstGeom prst="rect">
            <a:avLst/>
          </a:prstGeom>
        </p:spPr>
        <p:txBody>
          <a:bodyPr vert="horz" lIns="76727" tIns="38364" rIns="76727" bIns="38364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A083F3-3ADC-4461-AABC-FACC7D7DA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759" y="1820978"/>
            <a:ext cx="7888070" cy="4340259"/>
          </a:xfrm>
          <a:prstGeom prst="rect">
            <a:avLst/>
          </a:prstGeom>
        </p:spPr>
        <p:txBody>
          <a:bodyPr vert="horz" lIns="76727" tIns="38364" rIns="76727" bIns="38364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013C21-0F0D-489C-BB8E-4ADB08095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760" y="6340168"/>
            <a:ext cx="2057757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93356-57D6-4C54-91C6-311A230C5506}" type="datetime1">
              <a:rPr lang="ru-RU" smtClean="0"/>
              <a:t>28.04.2022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2419E3-E46A-48EA-A66F-F84AD7C94E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9476" y="6340168"/>
            <a:ext cx="3086636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7573DD-6781-4363-9F1C-9E22E2C25F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9073" y="6340168"/>
            <a:ext cx="2057757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D7BF6-3F62-4889-97F0-07DE7A1911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091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767267" rtl="0" eaLnBrk="1" latinLnBrk="0" hangingPunct="1">
        <a:lnSpc>
          <a:spcPct val="90000"/>
        </a:lnSpc>
        <a:spcBef>
          <a:spcPct val="0"/>
        </a:spcBef>
        <a:buNone/>
        <a:defRPr sz="3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816" indent="-191816" algn="l" defTabSz="767267" rtl="0" eaLnBrk="1" latinLnBrk="0" hangingPunct="1">
        <a:lnSpc>
          <a:spcPct val="90000"/>
        </a:lnSpc>
        <a:spcBef>
          <a:spcPts val="839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75451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9083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42717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26351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109984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93618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77252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60884" indent="-191816" algn="l" defTabSz="76726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3634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7267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50901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34534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18168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01801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85435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69068" algn="l" defTabSz="76726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2.jpe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2FEBA7E-19FE-8641-BC76-8789D30E76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6" y="0"/>
            <a:ext cx="9120717" cy="684053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9584ED7-4563-4E68-BF75-78BB195FF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77" y="691455"/>
            <a:ext cx="7079362" cy="470674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4" y="0"/>
            <a:ext cx="9143302" cy="68405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727" tIns="38364" rIns="76727" bIns="38364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1218E-3040-4EE9-B5FF-5B1E40430C75}"/>
              </a:ext>
            </a:extLst>
          </p:cNvPr>
          <p:cNvSpPr txBox="1"/>
          <p:nvPr/>
        </p:nvSpPr>
        <p:spPr>
          <a:xfrm>
            <a:off x="934361" y="2129988"/>
            <a:ext cx="7079362" cy="3493797"/>
          </a:xfrm>
          <a:prstGeom prst="rect">
            <a:avLst/>
          </a:prstGeom>
          <a:noFill/>
        </p:spPr>
        <p:txBody>
          <a:bodyPr wrap="square" lIns="76727" tIns="38364" rIns="76727" bIns="38364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ВЫПУСКНАЯ КВАЛИФИКАЦИОННАЯ РАБОТА </a:t>
            </a:r>
          </a:p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курсу «Data Science»</a:t>
            </a:r>
          </a:p>
          <a:p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Прогнозирование конечных свойств композиционных материалов</a:t>
            </a:r>
          </a:p>
          <a:p>
            <a:endParaRPr lang="ru-RU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Докладчик: </a:t>
            </a:r>
            <a:r>
              <a:rPr lang="ru-RU" sz="1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Зачетнова</a:t>
            </a: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Дмитрия Ивановича</a:t>
            </a:r>
            <a:r>
              <a:rPr lang="ru-RU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r>
              <a:rPr lang="ru-RU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 курса </a:t>
            </a: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1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r>
              <a:rPr lang="ru-RU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Образовательного центра МГТУ им. Н. Э. Баумана </a:t>
            </a:r>
          </a:p>
          <a:p>
            <a:endParaRPr lang="ru-RU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Рукописный ввод 14">
                <a:extLst>
                  <a:ext uri="{FF2B5EF4-FFF2-40B4-BE49-F238E27FC236}">
                    <a16:creationId xmlns:a16="http://schemas.microsoft.com/office/drawing/2014/main" id="{CEA40C6B-8D25-44DF-BF09-D5C3F353DE4B}"/>
                  </a:ext>
                </a:extLst>
              </p14:cNvPr>
              <p14:cNvContentPartPr/>
              <p14:nvPr/>
            </p14:nvContentPartPr>
            <p14:xfrm>
              <a:off x="1168686" y="-205132"/>
              <a:ext cx="270" cy="359"/>
            </p14:xfrm>
          </p:contentPart>
        </mc:Choice>
        <mc:Fallback xmlns="">
          <p:pic>
            <p:nvPicPr>
              <p:cNvPr id="15" name="Рукописный ввод 14">
                <a:extLst>
                  <a:ext uri="{FF2B5EF4-FFF2-40B4-BE49-F238E27FC236}">
                    <a16:creationId xmlns:a16="http://schemas.microsoft.com/office/drawing/2014/main" id="{CEA40C6B-8D25-44DF-BF09-D5C3F353DE4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8186" y="-312832"/>
                <a:ext cx="81000" cy="2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C000A511-BE91-468F-99FC-0A9954F9F36D}"/>
                  </a:ext>
                </a:extLst>
              </p14:cNvPr>
              <p14:cNvContentPartPr/>
              <p14:nvPr/>
            </p14:nvContentPartPr>
            <p14:xfrm>
              <a:off x="1805456" y="-167729"/>
              <a:ext cx="270" cy="359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C000A511-BE91-468F-99FC-0A9954F9F36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64956" y="-275429"/>
                <a:ext cx="81000" cy="2154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BF6-3F62-4889-97F0-07DE7A19119D}" type="slidenum">
              <a:rPr lang="ru-RU" smtClean="0"/>
              <a:t>1</a:t>
            </a:fld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354" y="630991"/>
            <a:ext cx="3522006" cy="81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69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10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774149" y="500289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 fontScale="70000" lnSpcReduction="20000"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Описательная статистика характеристик после </a:t>
            </a:r>
            <a:r>
              <a:rPr lang="ru-RU" sz="27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нормализации</a:t>
            </a:r>
            <a:endParaRPr lang="ru-RU" sz="2800" dirty="0"/>
          </a:p>
          <a:p>
            <a:endParaRPr lang="ru-RU" sz="2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8EF6AD3-981A-5041-AE03-326EA341033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3996" y="1028420"/>
            <a:ext cx="5733415" cy="369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546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Линейная регрессия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11</a:t>
            </a:fld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61F5BF-78D0-3943-8F39-D5AA63F8F9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067" y="915122"/>
            <a:ext cx="5020533" cy="314624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35C8117-A870-9547-8E96-4B072361825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77105" y="2070506"/>
            <a:ext cx="5201031" cy="398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2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Регрессия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ближайших соседей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12</a:t>
            </a:fld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F4CF02-9660-6943-90D8-788F3FDC46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7699" y="875377"/>
            <a:ext cx="5262273" cy="38122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E90DF2-AFEF-6240-A489-9079CC10153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40597" y="2039866"/>
            <a:ext cx="5733415" cy="383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2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Случайный лес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13</a:t>
            </a:fld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F2D1E78-8A8A-5349-9C80-3A629B3B02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9314" y="875377"/>
            <a:ext cx="5733415" cy="31095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32CCB26-412C-9F45-A95F-782D9263D7A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07911" y="613767"/>
            <a:ext cx="5733415" cy="40068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936F5A7-F706-F74A-B304-7A9E2E2DCFB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4262" y="4626329"/>
            <a:ext cx="5733415" cy="198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93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Многослойный перцептрон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14</a:t>
            </a:fld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8CBDBA-649C-F541-8F98-21DA11DA748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8210" y="875377"/>
            <a:ext cx="5733415" cy="343344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5B729DC-C40C-7B4D-B7ED-5D138DE2013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74917" y="2081501"/>
            <a:ext cx="5733415" cy="38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049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Лассо регрессия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15</a:t>
            </a:fld>
            <a:endParaRPr lang="ru-RU" sz="1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E3027C-E46D-D04B-9247-99C00224FB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7190" y="1083338"/>
            <a:ext cx="5733415" cy="276098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6DF713C-1BCB-164B-97A6-C4E8680CFDF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56954" y="1814179"/>
            <a:ext cx="5733415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44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404262" y="352157"/>
            <a:ext cx="8652012" cy="523220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Результаты обучения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362BF0B1-979F-43E1-BDCB-6CE53CEF9151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16</a:t>
            </a:fld>
            <a:endParaRPr lang="ru-RU" sz="14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670FA52-D72A-42CB-980F-8385C3F59CFC}"/>
              </a:ext>
            </a:extLst>
          </p:cNvPr>
          <p:cNvSpPr/>
          <p:nvPr/>
        </p:nvSpPr>
        <p:spPr>
          <a:xfrm>
            <a:off x="682051" y="5335541"/>
            <a:ext cx="84170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Модели показали неудовлетворительный результат</a:t>
            </a:r>
            <a:endParaRPr lang="ru-RU" sz="1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C4C7E73-2CD2-C74A-8516-716B720325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1686" y="1029326"/>
            <a:ext cx="5733415" cy="415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706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372862" y="575321"/>
            <a:ext cx="8289357" cy="804462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Написать нейронную сеть, которая будет рекомендовать</a:t>
            </a:r>
          </a:p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соотношение матрица-наполнитель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BB039CC9-7EEF-4CDD-A93E-896FE927F83B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17</a:t>
            </a:fld>
            <a:endParaRPr lang="ru-RU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2F066F-C342-E340-A0C8-5E7BBFE2868C}"/>
              </a:ext>
            </a:extLst>
          </p:cNvPr>
          <p:cNvSpPr txBox="1"/>
          <p:nvPr/>
        </p:nvSpPr>
        <p:spPr>
          <a:xfrm>
            <a:off x="950930" y="1442804"/>
            <a:ext cx="4572000" cy="3954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Постоим нейронную сеть с помощью класса </a:t>
            </a:r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keras.Sequential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со следующими параметрами: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входной слой нормализации 12 признаков;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выходной слой для 1 признака;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скрытых слоев: 5;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нейронов в скрытом слое: 128, 128, 128, 64, 32, 16;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активационная функция скрытых слоев: </a:t>
            </a:r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relu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 hangingPunct="0">
              <a:lnSpc>
                <a:spcPct val="150000"/>
              </a:lnSpc>
              <a:spcAft>
                <a:spcPts val="600"/>
              </a:spcAft>
              <a:buFont typeface="Symbol" pitchFamily="2" charset="2"/>
              <a:buChar char=""/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оптимизатор: </a:t>
            </a:r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Adam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;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loss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-функция: </a:t>
            </a:r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Mean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Squared</a:t>
            </a:r>
            <a:r>
              <a:rPr lang="ru-RU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Error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891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372862" y="575321"/>
            <a:ext cx="8289357" cy="804462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Написать нейронную сеть, которая будет рекомендовать</a:t>
            </a:r>
          </a:p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соотношение матрица-наполнитель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BB039CC9-7EEF-4CDD-A93E-896FE927F83B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18</a:t>
            </a:fld>
            <a:endParaRPr lang="ru-RU" sz="1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174085-205F-1F49-B38D-68C32A0013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0155" y="1404628"/>
            <a:ext cx="5733415" cy="495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603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337438" y="16613"/>
            <a:ext cx="8289357" cy="501241"/>
          </a:xfrm>
          <a:prstGeom prst="rect">
            <a:avLst/>
          </a:prstGeom>
        </p:spPr>
        <p:txBody>
          <a:bodyPr vert="horz" lIns="76727" tIns="38364" rIns="76727" bIns="38364" rtlCol="0" anchor="b">
            <a:no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Визуализация тест/прогноз и график потерь модели (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MSE)</a:t>
            </a:r>
            <a:endParaRPr lang="ru-RU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BB039CC9-7EEF-4CDD-A93E-896FE927F83B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19</a:t>
            </a:fld>
            <a:endParaRPr lang="ru-RU" sz="14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09B40A-0FF8-C745-95D6-3DA66C093B9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59851" y="584144"/>
            <a:ext cx="5733415" cy="4443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C4DB67-047B-D949-A5C6-5D4261E5BC28}"/>
              </a:ext>
            </a:extLst>
          </p:cNvPr>
          <p:cNvSpPr txBox="1"/>
          <p:nvPr/>
        </p:nvSpPr>
        <p:spPr>
          <a:xfrm>
            <a:off x="1540558" y="509416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Ошибки модели: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MSE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1.1981,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^2 = -0.496366. Результаты неудовлетворительны.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733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591671" y="206188"/>
            <a:ext cx="7920395" cy="630590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работы</a:t>
            </a:r>
          </a:p>
        </p:txBody>
      </p:sp>
      <p:sp>
        <p:nvSpPr>
          <p:cNvPr id="15" name="Номер слайда 4">
            <a:extLst>
              <a:ext uri="{FF2B5EF4-FFF2-40B4-BE49-F238E27FC236}">
                <a16:creationId xmlns:a16="http://schemas.microsoft.com/office/drawing/2014/main" id="{3E1CE333-CD15-459D-B7CB-80664166EE6F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2</a:t>
            </a:fld>
            <a:endParaRPr lang="ru-RU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FB97C-6069-4E42-8B35-1231F85D9816}"/>
              </a:ext>
            </a:extLst>
          </p:cNvPr>
          <p:cNvSpPr txBox="1"/>
          <p:nvPr/>
        </p:nvSpPr>
        <p:spPr>
          <a:xfrm>
            <a:off x="591671" y="1019501"/>
            <a:ext cx="7920395" cy="425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Описать методы, которые используются для решений</a:t>
            </a: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Провести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разведочный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 анализ предложенных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датасетов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: 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построить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гистограммы распределения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каждой из переменных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построить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диаграммы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ящиков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с усами 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построить 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попарные графики рассеяния точек 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получить 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среднее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медианное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значения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исключить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выброс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ы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, проверить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отсутствие пропусков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Провести предобработку данных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 удаление шумов,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нормализацию</a:t>
            </a: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Обучить нескольких 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моделей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 для прогноза модуля упругости при растяжении и прочности при растяжении. 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Написать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 нейронную 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сеть,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 предназначенную для рекомендаций соотношения</a:t>
            </a:r>
            <a:r>
              <a:rPr lang="ru-RU" sz="1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Symbol" pitchFamily="2" charset="2"/>
              </a:rPr>
              <a:t> матрица-наполнитель.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Symbol" pitchFamily="2" charset="2"/>
              <a:buChar char=""/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itchFamily="2" charset="2"/>
              </a:rPr>
              <a:t>Разработать приложение с графическим интерфейсом, которое будет выдавать прогноз.</a:t>
            </a:r>
          </a:p>
        </p:txBody>
      </p:sp>
    </p:spTree>
    <p:extLst>
      <p:ext uri="{BB962C8B-B14F-4D97-AF65-F5344CB8AC3E}">
        <p14:creationId xmlns:p14="http://schemas.microsoft.com/office/powerpoint/2010/main" val="3390391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215418"/>
            <a:ext cx="7888070" cy="621360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web-</a:t>
            </a: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приложения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помощи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endParaRPr lang="ru-RU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D106BB71-2741-4170-A1E1-4BA99757E4B8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20</a:t>
            </a:fld>
            <a:endParaRPr lang="ru-RU" sz="1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B084E3-E501-704D-95EF-27A9974B2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99" y="900310"/>
            <a:ext cx="5009463" cy="382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64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215418"/>
            <a:ext cx="7888070" cy="621360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web-</a:t>
            </a: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приложения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 помощи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endParaRPr lang="ru-RU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D106BB71-2741-4170-A1E1-4BA99757E4B8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/>
              <a:pPr/>
              <a:t>21</a:t>
            </a:fld>
            <a:endParaRPr lang="ru-RU" sz="1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40BA1F-1B74-D047-9545-1251C5ECE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4" y="836778"/>
            <a:ext cx="6023490" cy="46873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7C006D5-1C23-4D49-B6DF-86D4F6FAF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071" y="3959858"/>
            <a:ext cx="5803298" cy="16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84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>
            <a:extLst>
              <a:ext uri="{FF2B5EF4-FFF2-40B4-BE49-F238E27FC236}">
                <a16:creationId xmlns:a16="http://schemas.microsoft.com/office/drawing/2014/main" id="{39FFC182-497D-4411-A5EF-094C410847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77"/>
          <a:stretch/>
        </p:blipFill>
        <p:spPr>
          <a:xfrm>
            <a:off x="12436" y="3741898"/>
            <a:ext cx="9106083" cy="309863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F80EBBD-C193-41DB-974A-6C08E7CA11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494076" y="4096683"/>
            <a:ext cx="7079362" cy="168078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CDBFA6A-B2F0-4D26-8A06-D6D4186E8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48" y="4369868"/>
            <a:ext cx="7079362" cy="16716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3F79689-6B6D-4BD4-9BFF-ED05F0B07944}"/>
              </a:ext>
            </a:extLst>
          </p:cNvPr>
          <p:cNvSpPr txBox="1"/>
          <p:nvPr/>
        </p:nvSpPr>
        <p:spPr>
          <a:xfrm>
            <a:off x="1004262" y="4899338"/>
            <a:ext cx="7079362" cy="508364"/>
          </a:xfrm>
          <a:prstGeom prst="rect">
            <a:avLst/>
          </a:prstGeom>
          <a:noFill/>
        </p:spPr>
        <p:txBody>
          <a:bodyPr wrap="square" lIns="76727" tIns="38364" rIns="76727" bIns="38364" rtlCol="0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BC102CB-1BA7-4CFB-BEA8-1C4F26985A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718" y="6115979"/>
            <a:ext cx="2534518" cy="583868"/>
          </a:xfrm>
          <a:prstGeom prst="rect">
            <a:avLst/>
          </a:prstGeom>
        </p:spPr>
      </p:pic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215418"/>
            <a:ext cx="7888070" cy="621360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8427A296-9768-4F1F-B38A-DA65ECF086A3}"/>
              </a:ext>
            </a:extLst>
          </p:cNvPr>
          <p:cNvSpPr txBox="1">
            <a:spLocks/>
          </p:cNvSpPr>
          <p:nvPr/>
        </p:nvSpPr>
        <p:spPr>
          <a:xfrm>
            <a:off x="8662219" y="6385014"/>
            <a:ext cx="456300" cy="364195"/>
          </a:xfrm>
          <a:prstGeom prst="rect">
            <a:avLst/>
          </a:prstGeom>
        </p:spPr>
        <p:txBody>
          <a:bodyPr vert="horz" lIns="76727" tIns="38364" rIns="76727" bIns="38364" rtlCol="0" anchor="ctr"/>
          <a:lstStyle>
            <a:defPPr>
              <a:defRPr lang="ru-RU"/>
            </a:defPPr>
            <a:lvl1pPr marL="0" algn="l" defTabSz="767273" rtl="0" eaLnBrk="1" latinLnBrk="0" hangingPunct="1">
              <a:defRPr sz="2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83637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727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50910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454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18183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01819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85456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69092" algn="l" defTabSz="767273" rtl="0" eaLnBrk="1" latinLnBrk="0" hangingPunct="1"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9D7BF6-3F62-4889-97F0-07DE7A19119D}" type="slidenum">
              <a:rPr lang="ru-RU" sz="1400" smtClean="0">
                <a:solidFill>
                  <a:schemeClr val="bg1"/>
                </a:solidFill>
              </a:rPr>
              <a:pPr/>
              <a:t>22</a:t>
            </a:fld>
            <a:endParaRPr lang="ru-RU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A85B2C-8C22-604E-A628-3DA97DF5479D}"/>
              </a:ext>
            </a:extLst>
          </p:cNvPr>
          <p:cNvSpPr txBox="1"/>
          <p:nvPr/>
        </p:nvSpPr>
        <p:spPr>
          <a:xfrm>
            <a:off x="293590" y="893915"/>
            <a:ext cx="8493058" cy="2633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Надо </a:t>
            </a:r>
            <a:r>
              <a:rPr lang="ru-RU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испытать другие </a:t>
            </a: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методы прогноза, но мой опыт сейчас не достаточен для подхода к сложной задаче. На основании проведенного исследования можно сделать следующие выводы: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распределение полученных данных близко к нормальному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коэффициенты корреляции между парами признаков стремятся к нулю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Проработка моделей и построение прогнозов требует изучения материаловедения, погружения в вопрос экспериментального анализа характеристик композитных материалов для выявления иного уровня взаимосвязей.</a:t>
            </a:r>
            <a:endParaRPr lang="ru-R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52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3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Статистические характеристики до предобработки 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7E7566-6CBB-9D4E-88DD-1F9313A983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376" y="673768"/>
            <a:ext cx="6418410" cy="347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088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4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Гистограммы до предобработки 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8CD0A4-CF00-C74A-977B-5C50B3AF04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3996" y="1118504"/>
            <a:ext cx="7006514" cy="4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96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5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Данные после удаления выбросов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9A6DBFF-A2D4-B341-BD6D-5BC93FC53E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3996" y="928047"/>
            <a:ext cx="5733415" cy="2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56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6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Данные после удаления выбросов, «ящики с усами»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D77823-A2FE-DC40-8998-F19DE5BC635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43024" y="798786"/>
            <a:ext cx="5199211" cy="578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70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7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Тепловая карта и корреляция переменных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4245E3-3296-1B4B-A4EE-9639C07D69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4348" y="942521"/>
            <a:ext cx="5733415" cy="476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43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8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 fontScale="32500" lnSpcReduction="20000"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Оценка плотности ядра показывает, что данные нужно нормализовать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7A0702-C71A-1E43-BF90-5D2BEEF30A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3996" y="1221581"/>
            <a:ext cx="5733415" cy="439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87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662219" y="6385014"/>
            <a:ext cx="456300" cy="364195"/>
          </a:xfrm>
        </p:spPr>
        <p:txBody>
          <a:bodyPr/>
          <a:lstStyle/>
          <a:p>
            <a:fld id="{309D7BF6-3F62-4889-97F0-07DE7A19119D}" type="slidenum">
              <a:rPr lang="ru-RU" sz="1400"/>
              <a:t>9</a:t>
            </a:fld>
            <a:endParaRPr lang="ru-RU" sz="1400" dirty="0"/>
          </a:p>
        </p:txBody>
      </p:sp>
      <p:sp>
        <p:nvSpPr>
          <p:cNvPr id="18" name="Заголовок 5"/>
          <p:cNvSpPr txBox="1">
            <a:spLocks/>
          </p:cNvSpPr>
          <p:nvPr/>
        </p:nvSpPr>
        <p:spPr>
          <a:xfrm>
            <a:off x="623996" y="145637"/>
            <a:ext cx="7888070" cy="528131"/>
          </a:xfrm>
          <a:prstGeom prst="rect">
            <a:avLst/>
          </a:prstGeom>
        </p:spPr>
        <p:txBody>
          <a:bodyPr vert="horz" lIns="76727" tIns="38364" rIns="76727" bIns="38364" rtlCol="0" anchor="b">
            <a:normAutofit/>
          </a:bodyPr>
          <a:lstStyle>
            <a:lvl1pPr algn="l" defTabSz="7672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«Ящики с усами» после нормализации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77D567-94EC-F64D-BB92-E1BC20C061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48734" y="970074"/>
            <a:ext cx="5733415" cy="577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618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Ц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2776</TotalTime>
  <Words>400</Words>
  <Application>Microsoft Macintosh PowerPoint</Application>
  <PresentationFormat>Произвольный</PresentationFormat>
  <Paragraphs>84</Paragraphs>
  <Slides>22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Calibri</vt:lpstr>
      <vt:lpstr>Courier New</vt:lpstr>
      <vt:lpstr>Montserrat</vt:lpstr>
      <vt:lpstr>Symbol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Хохлов Валентин Валерьевич</dc:creator>
  <cp:lastModifiedBy>podsekalnikov semen</cp:lastModifiedBy>
  <cp:revision>138</cp:revision>
  <dcterms:created xsi:type="dcterms:W3CDTF">2020-07-15T13:24:42Z</dcterms:created>
  <dcterms:modified xsi:type="dcterms:W3CDTF">2022-04-28T15:01:57Z</dcterms:modified>
</cp:coreProperties>
</file>

<file path=docProps/thumbnail.jpeg>
</file>